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tags/tag1.xml" ContentType="application/vnd.openxmlformats-officedocument.presentationml.tags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notesSlides/notesSlide30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tags/tag3.xml" ContentType="application/vnd.openxmlformats-officedocument.presentationml.tags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slideLayouts/slideLayout16.xml" ContentType="application/vnd.openxmlformats-officedocument.presentationml.slideLayout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tags/tag4.xml" ContentType="application/vnd.openxmlformats-officedocument.presentationml.tags+xml"/>
  <Override PartName="/ppt/notesSlides/notesSlide33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Layouts/slideLayout13.xml" ContentType="application/vnd.openxmlformats-officedocument.presentationml.slideLayout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57"/>
  </p:notesMasterIdLst>
  <p:sldIdLst>
    <p:sldId id="347" r:id="rId3"/>
    <p:sldId id="350" r:id="rId4"/>
    <p:sldId id="348" r:id="rId5"/>
    <p:sldId id="256" r:id="rId6"/>
    <p:sldId id="283" r:id="rId7"/>
    <p:sldId id="285" r:id="rId8"/>
    <p:sldId id="286" r:id="rId9"/>
    <p:sldId id="287" r:id="rId10"/>
    <p:sldId id="292" r:id="rId11"/>
    <p:sldId id="289" r:id="rId12"/>
    <p:sldId id="290" r:id="rId13"/>
    <p:sldId id="291" r:id="rId14"/>
    <p:sldId id="281" r:id="rId15"/>
    <p:sldId id="293" r:id="rId16"/>
    <p:sldId id="280" r:id="rId17"/>
    <p:sldId id="282" r:id="rId18"/>
    <p:sldId id="294" r:id="rId19"/>
    <p:sldId id="295" r:id="rId20"/>
    <p:sldId id="299" r:id="rId21"/>
    <p:sldId id="303" r:id="rId22"/>
    <p:sldId id="300" r:id="rId23"/>
    <p:sldId id="277" r:id="rId24"/>
    <p:sldId id="302" r:id="rId25"/>
    <p:sldId id="308" r:id="rId26"/>
    <p:sldId id="310" r:id="rId27"/>
    <p:sldId id="311" r:id="rId28"/>
    <p:sldId id="312" r:id="rId29"/>
    <p:sldId id="313" r:id="rId30"/>
    <p:sldId id="315" r:id="rId31"/>
    <p:sldId id="316" r:id="rId32"/>
    <p:sldId id="317" r:id="rId33"/>
    <p:sldId id="319" r:id="rId34"/>
    <p:sldId id="318" r:id="rId35"/>
    <p:sldId id="320" r:id="rId36"/>
    <p:sldId id="329" r:id="rId37"/>
    <p:sldId id="330" r:id="rId38"/>
    <p:sldId id="331" r:id="rId39"/>
    <p:sldId id="327" r:id="rId40"/>
    <p:sldId id="268" r:id="rId41"/>
    <p:sldId id="269" r:id="rId42"/>
    <p:sldId id="270" r:id="rId43"/>
    <p:sldId id="334" r:id="rId44"/>
    <p:sldId id="332" r:id="rId45"/>
    <p:sldId id="336" r:id="rId46"/>
    <p:sldId id="345" r:id="rId47"/>
    <p:sldId id="338" r:id="rId48"/>
    <p:sldId id="344" r:id="rId49"/>
    <p:sldId id="340" r:id="rId50"/>
    <p:sldId id="343" r:id="rId51"/>
    <p:sldId id="264" r:id="rId52"/>
    <p:sldId id="322" r:id="rId53"/>
    <p:sldId id="323" r:id="rId54"/>
    <p:sldId id="324" r:id="rId55"/>
    <p:sldId id="29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B0A0B"/>
    <a:srgbClr val="9E0000"/>
    <a:srgbClr val="B7B700"/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102" d="100"/>
          <a:sy n="102" d="100"/>
        </p:scale>
        <p:origin x="-424" y="-112"/>
      </p:cViewPr>
      <p:guideLst>
        <p:guide orient="horz" pos="3216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mean,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Pwned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he hits the bomb...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Then “the</a:t>
            </a:r>
            <a:r>
              <a:rPr lang="en-US" baseline="0" dirty="0" smtClean="0"/>
              <a:t> good guys” win.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to be concrete…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flags are sensitive data or metadata.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our model, we assume conservatively that *all* data / metadata</a:t>
            </a:r>
            <a:r>
              <a:rPr lang="en-US" baseline="0" dirty="0" smtClean="0"/>
              <a:t> is sensitive.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each bomb is either a guard page (</a:t>
            </a:r>
            <a:r>
              <a:rPr lang="en-US" dirty="0" err="1" smtClean="0"/>
              <a:t>mprotected</a:t>
            </a:r>
            <a:r>
              <a:rPr lang="en-US" dirty="0" smtClean="0"/>
              <a:t>)</a:t>
            </a:r>
            <a:r>
              <a:rPr lang="en-US" baseline="0" dirty="0" smtClean="0"/>
              <a:t> or an unmapped page, so a write or read into this space…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the big question between counterattacks &amp; th</a:t>
            </a:r>
            <a:r>
              <a:rPr lang="en-US" baseline="0" dirty="0" smtClean="0"/>
              <a:t>e next attack 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7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9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</a:t>
            </a:r>
            <a:r>
              <a:rPr lang="en-US" baseline="0" dirty="0" smtClean="0"/>
              <a:t> we are focusing on the heap – a clear threat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how it works </a:t>
            </a:r>
            <a:r>
              <a:rPr lang="en-US" smtClean="0"/>
              <a:t>for Windows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Rather than talk technical</a:t>
            </a:r>
            <a:r>
              <a:rPr lang="en-US" baseline="0" dirty="0" smtClean="0"/>
              <a:t> about the heap internals - </a:t>
            </a:r>
            <a:r>
              <a:rPr lang="en-US" baseline="0" dirty="0" err="1" smtClean="0"/>
              <a:t>stratego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haven’t played,</a:t>
            </a:r>
            <a:r>
              <a:rPr lang="en-US" baseline="0" dirty="0" smtClean="0"/>
              <a:t> here’s the way it works…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lots of pieces in the original game…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But in this talk, we’re going to pretend that the only pieces are flags</a:t>
            </a:r>
            <a:r>
              <a:rPr lang="en-US" baseline="0" dirty="0" smtClean="0"/>
              <a:t> and bombs. If you hit a flag, you win. If you hit a bomb, you die.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this is the board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 attacker</a:t>
            </a:r>
            <a:r>
              <a:rPr lang="en-US" baseline="0" dirty="0" smtClean="0"/>
              <a:t> hits the flag,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C700982-D611-6B4E-A2B5-89BD9C2B1BF7}" type="datetimeFigureOut">
              <a:rPr lang="en-US" smtClean="0"/>
              <a:pPr/>
              <a:t>10/22/10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5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6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105400"/>
            <a:ext cx="4343400" cy="1066800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Emery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Berger</a:t>
            </a:r>
          </a:p>
          <a:p>
            <a:pPr algn="l"/>
            <a:r>
              <a:rPr lang="en-US" sz="2400" dirty="0" smtClean="0">
                <a:solidFill>
                  <a:schemeClr val="bg1"/>
                </a:solidFill>
                <a:latin typeface="Candara"/>
                <a:cs typeface="Candara"/>
              </a:rPr>
              <a:t>University of Massachusetts</a:t>
            </a:r>
            <a:endParaRPr lang="en-US" sz="600" dirty="0" smtClean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Hardening C/C++ Programs Against Errors &amp; Attack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6324600"/>
            <a:ext cx="91440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000" i="1" dirty="0" err="1" smtClean="0">
                <a:solidFill>
                  <a:schemeClr val="bg1"/>
                </a:solidFill>
                <a:latin typeface="Candara"/>
                <a:cs typeface="Candara"/>
              </a:rPr>
              <a:t>j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oint work with Gene </a:t>
            </a:r>
            <a:r>
              <a:rPr kumimoji="0" lang="en-US" sz="20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Novark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, </a:t>
            </a:r>
            <a:r>
              <a:rPr kumimoji="0" lang="en-US" sz="20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Vitaliy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 </a:t>
            </a:r>
            <a:r>
              <a:rPr kumimoji="0" lang="en-US" sz="20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Lvin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 (UMass), Ben Zorn (</a:t>
            </a:r>
            <a:r>
              <a:rPr kumimoji="0" lang="en-US" sz="200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Microsof</a:t>
            </a:r>
            <a:r>
              <a:rPr lang="en-US" sz="2000" i="1" dirty="0" smtClean="0">
                <a:solidFill>
                  <a:schemeClr val="bg1"/>
                </a:solidFill>
                <a:latin typeface="Candara"/>
                <a:cs typeface="Candara"/>
              </a:rPr>
              <a:t>t Research)</a:t>
            </a:r>
            <a:r>
              <a:rPr kumimoji="0" lang="en-US" sz="200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/>
                <a:ea typeface="+mn-ea"/>
                <a:cs typeface="Candara"/>
              </a:rPr>
              <a:t> </a:t>
            </a:r>
          </a:p>
        </p:txBody>
      </p:sp>
      <p:pic>
        <p:nvPicPr>
          <p:cNvPr id="10" name="Picture 4" descr="newseal20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5257800"/>
            <a:ext cx="762000" cy="73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51132"/>
          <a:stretch>
            <a:fillRect/>
          </a:stretch>
        </p:blipFill>
        <p:spPr>
          <a:xfrm>
            <a:off x="16289" y="-430"/>
            <a:ext cx="9114882" cy="68456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l="11429" t="15000" r="11429" b="13750"/>
          <a:stretch>
            <a:fillRect/>
          </a:stretch>
        </p:blipFill>
        <p:spPr>
          <a:xfrm>
            <a:off x="8077200" y="45156"/>
            <a:ext cx="1018674" cy="7168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77200" y="762000"/>
            <a:ext cx="1066800" cy="228600"/>
          </a:xfrm>
          <a:prstGeom prst="rect">
            <a:avLst/>
          </a:prstGeom>
          <a:solidFill>
            <a:srgbClr val="0B0A0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7792" t="38533" r="46764" b="29374"/>
          <a:stretch>
            <a:fillRect/>
          </a:stretch>
        </p:blipFill>
        <p:spPr>
          <a:xfrm>
            <a:off x="1295400" y="89139"/>
            <a:ext cx="6096000" cy="6616461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 rot="4234128">
            <a:off x="3510119" y="521834"/>
            <a:ext cx="1514162" cy="2859551"/>
          </a:xfrm>
          <a:prstGeom prst="curvedRightArrow">
            <a:avLst>
              <a:gd name="adj1" fmla="val 25000"/>
              <a:gd name="adj2" fmla="val 50000"/>
              <a:gd name="adj3" fmla="val 247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304800"/>
            <a:ext cx="3276600" cy="126188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7600" spc="-150" dirty="0" smtClean="0">
                <a:latin typeface="CgPhenixAmerican"/>
                <a:cs typeface=""/>
              </a:rPr>
              <a:t>got security? </a:t>
            </a:r>
            <a:endParaRPr lang="en-US" sz="7600" spc="-150" dirty="0">
              <a:latin typeface="CgPhenixAmerican"/>
              <a:cs typeface="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29000" y="533400"/>
            <a:ext cx="228600" cy="914400"/>
          </a:xfrm>
          <a:prstGeom prst="rect">
            <a:avLst/>
          </a:prstGeom>
          <a:solidFill>
            <a:srgbClr val="FFFFFF"/>
          </a:solidFill>
          <a:ln w="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5029200" cy="6871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rcRect l="3175" r="4762" b="46094"/>
          <a:stretch>
            <a:fillRect/>
          </a:stretch>
        </p:blipFill>
        <p:spPr>
          <a:xfrm>
            <a:off x="762000" y="2362200"/>
            <a:ext cx="7612383" cy="4495800"/>
          </a:xfrm>
          <a:prstGeom prst="rect">
            <a:avLst/>
          </a:prstGeom>
        </p:spPr>
      </p:pic>
      <p:sp>
        <p:nvSpPr>
          <p:cNvPr id="7" name="Title 6"/>
          <p:cNvSpPr txBox="1">
            <a:spLocks/>
          </p:cNvSpPr>
          <p:nvPr/>
        </p:nvSpPr>
        <p:spPr>
          <a:xfrm>
            <a:off x="762000" y="2057400"/>
            <a:ext cx="2590800" cy="2057400"/>
          </a:xfrm>
          <a:prstGeom prst="rect">
            <a:avLst/>
          </a:prstGeom>
          <a:solidFill>
            <a:srgbClr val="0B0A0B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Direct inspiration</a:t>
            </a:r>
            <a: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for Windows 7’s</a:t>
            </a:r>
            <a:b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</a:br>
            <a:r>
              <a:rPr kumimoji="0" lang="en-US" sz="240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Fault-Tolerant Heap (2009)</a:t>
            </a:r>
            <a:endParaRPr kumimoji="0" lang="en-US" sz="24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0" y="1187450"/>
            <a:ext cx="8617857" cy="422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68176"/>
            <a:ext cx="8839200" cy="47468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7000" r="7000"/>
          <a:stretch>
            <a:fillRect/>
          </a:stretch>
        </p:blipFill>
        <p:spPr>
          <a:xfrm>
            <a:off x="501073" y="304799"/>
            <a:ext cx="8261927" cy="6340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448800" cy="708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27938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1905000" y="1066800"/>
            <a:ext cx="198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382030">
            <a:off x="3217189" y="3403427"/>
            <a:ext cx="2962659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1910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6000" contrast="6000"/>
            <a:alphaModFix/>
          </a:blip>
          <a:stretch>
            <a:fillRect/>
          </a:stretch>
        </p:blipFill>
        <p:spPr>
          <a:xfrm>
            <a:off x="736600" y="384175"/>
            <a:ext cx="2514600" cy="1159510"/>
          </a:xfrm>
          <a:prstGeom prst="rect">
            <a:avLst/>
          </a:prstGeom>
        </p:spPr>
      </p:pic>
      <p:sp>
        <p:nvSpPr>
          <p:cNvPr id="8" name="Title 6"/>
          <p:cNvSpPr txBox="1">
            <a:spLocks/>
          </p:cNvSpPr>
          <p:nvPr/>
        </p:nvSpPr>
        <p:spPr>
          <a:xfrm>
            <a:off x="3810000" y="228600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DieHard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Probabilistic Memory Safety for C/C++ Programs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[PLDI 2005]</a:t>
            </a:r>
            <a:endParaRPr kumimoji="0" lang="en-US" sz="200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3636719"/>
            <a:ext cx="2095500" cy="1544881"/>
          </a:xfrm>
          <a:prstGeom prst="rect">
            <a:avLst/>
          </a:prstGeom>
        </p:spPr>
      </p:pic>
      <p:sp>
        <p:nvSpPr>
          <p:cNvPr id="11" name="Title 6"/>
          <p:cNvSpPr txBox="1">
            <a:spLocks/>
          </p:cNvSpPr>
          <p:nvPr/>
        </p:nvSpPr>
        <p:spPr>
          <a:xfrm>
            <a:off x="3810000" y="3690694"/>
            <a:ext cx="4648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Archipelago: Trading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Address Space for Reliability and Security</a:t>
            </a:r>
            <a:b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[ASPLOS 2008]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600200"/>
            <a:ext cx="2171700" cy="1905000"/>
          </a:xfrm>
          <a:prstGeom prst="rect">
            <a:avLst/>
          </a:prstGeom>
        </p:spPr>
      </p:pic>
      <p:sp>
        <p:nvSpPr>
          <p:cNvPr id="13" name="Title 6"/>
          <p:cNvSpPr txBox="1">
            <a:spLocks/>
          </p:cNvSpPr>
          <p:nvPr/>
        </p:nvSpPr>
        <p:spPr>
          <a:xfrm>
            <a:off x="3810000" y="1730375"/>
            <a:ext cx="52578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Exterminator: Automatically Correcting Memory Errors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with High Probability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[PLDI 2007, CACM 2008]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562600"/>
            <a:ext cx="3943351" cy="914400"/>
          </a:xfrm>
          <a:prstGeom prst="rect">
            <a:avLst/>
          </a:prstGeom>
        </p:spPr>
      </p:pic>
      <p:sp>
        <p:nvSpPr>
          <p:cNvPr id="18" name="Title 6"/>
          <p:cNvSpPr txBox="1">
            <a:spLocks/>
          </p:cNvSpPr>
          <p:nvPr/>
        </p:nvSpPr>
        <p:spPr>
          <a:xfrm>
            <a:off x="3810000" y="523557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Grace: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Safe Multithreaded Programming for C/C++</a:t>
            </a:r>
            <a:b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[OOPSLA 2009]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2" name="Up Arrow 11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" y="3048000"/>
            <a:ext cx="85344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All </a:t>
            </a:r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data / metadata sensitive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47800" y="1905000"/>
            <a:ext cx="2362200" cy="990599"/>
            <a:chOff x="1447800" y="1905000"/>
            <a:chExt cx="2362200" cy="990599"/>
          </a:xfrm>
        </p:grpSpPr>
        <p:sp>
          <p:nvSpPr>
            <p:cNvPr id="15" name="Up Arrow 14"/>
            <p:cNvSpPr/>
            <p:nvPr/>
          </p:nvSpPr>
          <p:spPr>
            <a:xfrm rot="10800000">
              <a:off x="2719682" y="2590799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447800" y="1905000"/>
              <a:ext cx="2362200" cy="707886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sensitive data / metadata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9" name="Picture 8" descr="dabom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429000"/>
            <a:ext cx="542508" cy="658324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743200"/>
            <a:ext cx="572986" cy="694898"/>
          </a:xfrm>
          <a:prstGeom prst="rect">
            <a:avLst/>
          </a:prstGeom>
        </p:spPr>
      </p:pic>
      <p:grpSp>
        <p:nvGrpSpPr>
          <p:cNvPr id="2" name="Group 14"/>
          <p:cNvGrpSpPr/>
          <p:nvPr/>
        </p:nvGrpSpPr>
        <p:grpSpPr>
          <a:xfrm>
            <a:off x="1447800" y="4038600"/>
            <a:ext cx="3124200" cy="685800"/>
            <a:chOff x="1447800" y="4038600"/>
            <a:chExt cx="3124200" cy="685800"/>
          </a:xfrm>
        </p:grpSpPr>
        <p:sp>
          <p:nvSpPr>
            <p:cNvPr id="14" name="Up Arrow 13"/>
            <p:cNvSpPr/>
            <p:nvPr/>
          </p:nvSpPr>
          <p:spPr>
            <a:xfrm>
              <a:off x="2719682" y="4038600"/>
              <a:ext cx="457200" cy="304800"/>
            </a:xfrm>
            <a:prstGeom prst="upArrow">
              <a:avLst/>
            </a:prstGeom>
            <a:solidFill>
              <a:srgbClr val="9E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447800" y="4324290"/>
              <a:ext cx="3124200" cy="400110"/>
            </a:xfrm>
            <a:prstGeom prst="rect">
              <a:avLst/>
            </a:prstGeom>
            <a:solidFill>
              <a:srgbClr val="800000"/>
            </a:solidFill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en-US" sz="2000" dirty="0" smtClean="0">
                  <a:solidFill>
                    <a:srgbClr val="FFFF00"/>
                  </a:solidFill>
                  <a:latin typeface="Consolas" pitchFamily="49" charset="0"/>
                </a:rPr>
                <a:t>guard / unmapped page</a:t>
              </a:r>
              <a:endParaRPr lang="en-US" sz="2000" dirty="0">
                <a:solidFill>
                  <a:srgbClr val="FFFF00"/>
                </a:solidFill>
                <a:latin typeface="Consolas" pitchFamily="49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00" y="1447800"/>
            <a:ext cx="6350000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387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1336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8103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199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14478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1245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2734102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3429000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4" y="4715302"/>
            <a:ext cx="572986" cy="6948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585661"/>
            <a:ext cx="1065695" cy="967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5562600"/>
            <a:ext cx="822127" cy="976180"/>
          </a:xfrm>
          <a:prstGeom prst="rect">
            <a:avLst/>
          </a:prstGeom>
        </p:spPr>
      </p:pic>
      <p:sp>
        <p:nvSpPr>
          <p:cNvPr id="16" name="Up Arrow 15"/>
          <p:cNvSpPr/>
          <p:nvPr/>
        </p:nvSpPr>
        <p:spPr>
          <a:xfrm rot="9840902">
            <a:off x="3176882" y="1118209"/>
            <a:ext cx="457200" cy="304800"/>
          </a:xfrm>
          <a:prstGeom prst="upArrow">
            <a:avLst/>
          </a:prstGeom>
          <a:solidFill>
            <a:srgbClr val="9E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447800" y="457200"/>
            <a:ext cx="3124200" cy="707886"/>
          </a:xfrm>
          <a:prstGeom prst="rect">
            <a:avLst/>
          </a:prstGeom>
          <a:solidFill>
            <a:srgbClr val="8000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dirty="0" smtClean="0">
                <a:solidFill>
                  <a:srgbClr val="FFFF00"/>
                </a:solidFill>
                <a:latin typeface="Consolas" pitchFamily="49" charset="0"/>
              </a:rPr>
              <a:t>Address-space layout randomization</a:t>
            </a:r>
            <a:endParaRPr lang="en-US" sz="2000" dirty="0">
              <a:solidFill>
                <a:srgbClr val="FFFF00"/>
              </a:solidFill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35" name="Rectangle 15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5536" name="Rectangle 16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49" name="Rectangle 29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5550" name="Rectangle 30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5551" name="Rectangle 31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5559" name="Line 39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0" name="Line 40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64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5565" name="Line 45"/>
          <p:cNvSpPr>
            <a:spLocks noChangeShapeType="1"/>
          </p:cNvSpPr>
          <p:nvPr/>
        </p:nvSpPr>
        <p:spPr bwMode="auto">
          <a:xfrm flipH="1">
            <a:off x="3050881" y="2461624"/>
            <a:ext cx="760560" cy="7600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556260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Heap </a:t>
            </a:r>
            <a:r>
              <a:rPr lang="en-US" sz="2667" cap="small" dirty="0" smtClean="0">
                <a:solidFill>
                  <a:schemeClr val="bg1"/>
                </a:solidFill>
                <a:latin typeface="Candara"/>
                <a:cs typeface="Candara"/>
              </a:rPr>
              <a:t>[</a:t>
            </a:r>
            <a:r>
              <a:rPr lang="en-US" sz="2667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ccs</a:t>
            </a:r>
            <a:r>
              <a:rPr lang="en-US" sz="2667" cap="small" dirty="0" smtClean="0">
                <a:solidFill>
                  <a:schemeClr val="bg1"/>
                </a:solidFill>
                <a:latin typeface="Candara"/>
                <a:cs typeface="Candara"/>
              </a:rPr>
              <a:t> 2010]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/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571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7574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7576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7578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47035"/>
            <a:ext cx="5083362" cy="34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7580" name="Oval 12"/>
          <p:cNvSpPr>
            <a:spLocks noChangeArrowheads="1"/>
          </p:cNvSpPr>
          <p:nvPr/>
        </p:nvSpPr>
        <p:spPr bwMode="auto">
          <a:xfrm>
            <a:off x="976628" y="2392526"/>
            <a:ext cx="3664514" cy="290212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1" name="Rectangle 13"/>
          <p:cNvSpPr>
            <a:spLocks noChangeArrowheads="1"/>
          </p:cNvSpPr>
          <p:nvPr/>
        </p:nvSpPr>
        <p:spPr bwMode="auto">
          <a:xfrm>
            <a:off x="1737187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prev.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object</a:t>
            </a:r>
          </a:p>
        </p:txBody>
      </p:sp>
      <p:sp>
        <p:nvSpPr>
          <p:cNvPr id="237582" name="Rectangle 14"/>
          <p:cNvSpPr>
            <a:spLocks noChangeArrowheads="1"/>
          </p:cNvSpPr>
          <p:nvPr/>
        </p:nvSpPr>
        <p:spPr bwMode="auto">
          <a:xfrm>
            <a:off x="2636030" y="3014411"/>
            <a:ext cx="898843" cy="967375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1900" dirty="0">
                <a:latin typeface="Frutiger Linotype" charset="0"/>
              </a:rPr>
              <a:t>object</a:t>
            </a:r>
            <a:br>
              <a:rPr lang="en-US" sz="1900" dirty="0">
                <a:latin typeface="Frutiger Linotype" charset="0"/>
              </a:rPr>
            </a:br>
            <a:r>
              <a:rPr lang="en-US" sz="1900" dirty="0">
                <a:latin typeface="Frutiger Linotype" charset="0"/>
              </a:rPr>
              <a:t>size</a:t>
            </a:r>
          </a:p>
        </p:txBody>
      </p:sp>
      <p:sp>
        <p:nvSpPr>
          <p:cNvPr id="237583" name="Line 15"/>
          <p:cNvSpPr>
            <a:spLocks noChangeShapeType="1"/>
          </p:cNvSpPr>
          <p:nvPr/>
        </p:nvSpPr>
        <p:spPr bwMode="auto">
          <a:xfrm>
            <a:off x="3534873" y="3014411"/>
            <a:ext cx="78936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4" name="Line 16"/>
          <p:cNvSpPr>
            <a:spLocks noChangeShapeType="1"/>
          </p:cNvSpPr>
          <p:nvPr/>
        </p:nvSpPr>
        <p:spPr bwMode="auto">
          <a:xfrm>
            <a:off x="3534873" y="3981786"/>
            <a:ext cx="69141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85" name="Rectangle 17"/>
          <p:cNvSpPr>
            <a:spLocks noChangeArrowheads="1"/>
          </p:cNvSpPr>
          <p:nvPr/>
        </p:nvSpPr>
        <p:spPr bwMode="auto">
          <a:xfrm>
            <a:off x="3555040" y="3033125"/>
            <a:ext cx="622276" cy="927068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7575" name="Rectangle 7" descr="White marble"/>
          <p:cNvSpPr>
            <a:spLocks noChangeArrowheads="1"/>
          </p:cNvSpPr>
          <p:nvPr/>
        </p:nvSpPr>
        <p:spPr bwMode="auto">
          <a:xfrm>
            <a:off x="1322337" y="4050885"/>
            <a:ext cx="2566984" cy="76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b="1" dirty="0">
                <a:latin typeface="Frutiger Linotype" charset="0"/>
              </a:rPr>
              <a:t>heap metadata</a:t>
            </a:r>
          </a:p>
          <a:p>
            <a:pPr defTabSz="828013"/>
            <a:r>
              <a:rPr lang="en-US" sz="2200" i="1" dirty="0">
                <a:latin typeface="Frutiger Linotype" charset="0"/>
              </a:rPr>
              <a:t>(GNU </a:t>
            </a:r>
            <a:r>
              <a:rPr lang="en-US" sz="2200" i="1" dirty="0" err="1">
                <a:latin typeface="Frutiger Linotype" charset="0"/>
              </a:rPr>
              <a:t>libc</a:t>
            </a:r>
            <a:r>
              <a:rPr lang="en-US" sz="2200" i="1" dirty="0">
                <a:latin typeface="Frutiger Linotype" charset="0"/>
              </a:rPr>
              <a:t>, others)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62000" y="1066800"/>
            <a:ext cx="7924800" cy="54102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595" name="Rectangle 3"/>
          <p:cNvSpPr>
            <a:spLocks noChangeArrowheads="1"/>
          </p:cNvSpPr>
          <p:nvPr/>
        </p:nvSpPr>
        <p:spPr bwMode="auto">
          <a:xfrm>
            <a:off x="3050881" y="3221705"/>
            <a:ext cx="1436133" cy="45489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object</a:t>
            </a:r>
          </a:p>
        </p:txBody>
      </p:sp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2221180" y="3221705"/>
            <a:ext cx="812416" cy="45489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5332560" y="3221705"/>
            <a:ext cx="2419962" cy="4548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r>
              <a:rPr lang="en-US">
                <a:latin typeface="Frutiger Linotype" charset="0"/>
              </a:rPr>
              <a:t>free space</a:t>
            </a:r>
          </a:p>
        </p:txBody>
      </p:sp>
      <p:sp>
        <p:nvSpPr>
          <p:cNvPr id="238598" name="Rectangle 6"/>
          <p:cNvSpPr>
            <a:spLocks noChangeArrowheads="1"/>
          </p:cNvSpPr>
          <p:nvPr/>
        </p:nvSpPr>
        <p:spPr bwMode="auto">
          <a:xfrm>
            <a:off x="4502858" y="3221705"/>
            <a:ext cx="812416" cy="45489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38599" name="Rectangle 7" descr="White marble"/>
          <p:cNvSpPr>
            <a:spLocks noChangeArrowheads="1"/>
          </p:cNvSpPr>
          <p:nvPr/>
        </p:nvSpPr>
        <p:spPr bwMode="auto">
          <a:xfrm>
            <a:off x="2574091" y="4465474"/>
            <a:ext cx="21747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>
            <a:prstTxWarp prst="textNoShape">
              <a:avLst/>
            </a:prstTxWarp>
            <a:spAutoFit/>
          </a:bodyPr>
          <a:lstStyle/>
          <a:p>
            <a:pPr defTabSz="828013"/>
            <a:r>
              <a:rPr lang="en-US" sz="2200" dirty="0">
                <a:latin typeface="Frutiger Linotype" charset="0"/>
              </a:rPr>
              <a:t>heap metadata</a:t>
            </a:r>
          </a:p>
        </p:txBody>
      </p:sp>
      <p:sp>
        <p:nvSpPr>
          <p:cNvPr id="238600" name="Line 8"/>
          <p:cNvSpPr>
            <a:spLocks noChangeShapeType="1"/>
          </p:cNvSpPr>
          <p:nvPr/>
        </p:nvSpPr>
        <p:spPr bwMode="auto">
          <a:xfrm flipH="1" flipV="1">
            <a:off x="2636030" y="3705393"/>
            <a:ext cx="69142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1" name="Line 9"/>
          <p:cNvSpPr>
            <a:spLocks noChangeShapeType="1"/>
          </p:cNvSpPr>
          <p:nvPr/>
        </p:nvSpPr>
        <p:spPr bwMode="auto">
          <a:xfrm flipV="1">
            <a:off x="2843456" y="3705393"/>
            <a:ext cx="2212537" cy="6909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lIns="82945" tIns="41473" rIns="82945" bIns="41473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8604" name="Rectangle 12"/>
          <p:cNvSpPr>
            <a:spLocks noChangeArrowheads="1"/>
          </p:cNvSpPr>
          <p:nvPr/>
        </p:nvSpPr>
        <p:spPr bwMode="auto">
          <a:xfrm>
            <a:off x="4502858" y="3227464"/>
            <a:ext cx="345709" cy="44769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prstTxWarp prst="textNoShape">
              <a:avLst/>
            </a:prstTxWarp>
          </a:bodyPr>
          <a:lstStyle/>
          <a:p>
            <a:pPr defTabSz="828013"/>
            <a:r>
              <a:rPr lang="en-US" sz="2800" b="1" dirty="0" err="1">
                <a:latin typeface="Courier New" charset="0"/>
              </a:rPr>
              <a:t>x</a:t>
            </a:r>
            <a:endParaRPr lang="en-US" sz="2800" b="1" dirty="0">
              <a:latin typeface="Courier New" charset="0"/>
            </a:endParaRPr>
          </a:p>
        </p:txBody>
      </p:sp>
      <p:pic>
        <p:nvPicPr>
          <p:cNvPr id="238608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90321" y="2002410"/>
            <a:ext cx="5573116" cy="9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4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081551"/>
            <a:ext cx="572986" cy="694898"/>
          </a:xfrm>
          <a:prstGeom prst="rect">
            <a:avLst/>
          </a:prstGeom>
        </p:spPr>
      </p:pic>
      <p:pic>
        <p:nvPicPr>
          <p:cNvPr id="18" name="Picture 1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214" y="3083274"/>
            <a:ext cx="572986" cy="6948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524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8291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1" name="Picture 1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05702"/>
            <a:ext cx="572986" cy="694898"/>
          </a:xfrm>
          <a:prstGeom prst="rect">
            <a:avLst/>
          </a:prstGeom>
        </p:spPr>
      </p:pic>
      <p:pic>
        <p:nvPicPr>
          <p:cNvPr id="12" name="Picture 11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715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198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691452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54" y="137991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05661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751512"/>
            <a:ext cx="572986" cy="694898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06305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379866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85018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79916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157404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109148"/>
            <a:ext cx="576072" cy="694944"/>
          </a:xfrm>
          <a:prstGeom prst="rect">
            <a:avLst/>
          </a:prstGeom>
        </p:spPr>
      </p:pic>
      <p:pic>
        <p:nvPicPr>
          <p:cNvPr id="25" name="Picture 2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114800"/>
            <a:ext cx="576072" cy="694944"/>
          </a:xfrm>
          <a:prstGeom prst="rect">
            <a:avLst/>
          </a:prstGeom>
        </p:spPr>
      </p:pic>
      <p:pic>
        <p:nvPicPr>
          <p:cNvPr id="26" name="Picture 2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800600"/>
            <a:ext cx="576072" cy="694944"/>
          </a:xfrm>
          <a:prstGeom prst="rect">
            <a:avLst/>
          </a:prstGeom>
        </p:spPr>
      </p:pic>
      <p:pic>
        <p:nvPicPr>
          <p:cNvPr id="27" name="Picture 2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86400"/>
            <a:ext cx="576072" cy="694944"/>
          </a:xfrm>
          <a:prstGeom prst="rect">
            <a:avLst/>
          </a:prstGeom>
        </p:spPr>
      </p:pic>
      <p:pic>
        <p:nvPicPr>
          <p:cNvPr id="28" name="Picture 2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3429000"/>
            <a:ext cx="576072" cy="694944"/>
          </a:xfrm>
          <a:prstGeom prst="rect">
            <a:avLst/>
          </a:prstGeom>
        </p:spPr>
      </p:pic>
      <p:pic>
        <p:nvPicPr>
          <p:cNvPr id="29" name="Picture 2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114800"/>
            <a:ext cx="576072" cy="694944"/>
          </a:xfrm>
          <a:prstGeom prst="rect">
            <a:avLst/>
          </a:prstGeom>
        </p:spPr>
      </p:pic>
      <p:pic>
        <p:nvPicPr>
          <p:cNvPr id="30" name="Picture 2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4800600"/>
            <a:ext cx="576072" cy="694944"/>
          </a:xfrm>
          <a:prstGeom prst="rect">
            <a:avLst/>
          </a:prstGeom>
        </p:spPr>
      </p:pic>
      <p:pic>
        <p:nvPicPr>
          <p:cNvPr id="31" name="Picture 3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4328" y="5486400"/>
            <a:ext cx="576072" cy="694944"/>
          </a:xfrm>
          <a:prstGeom prst="rect">
            <a:avLst/>
          </a:prstGeom>
        </p:spPr>
      </p:pic>
      <p:pic>
        <p:nvPicPr>
          <p:cNvPr id="32" name="Picture 3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76656"/>
            <a:ext cx="576072" cy="694944"/>
          </a:xfrm>
          <a:prstGeom prst="rect">
            <a:avLst/>
          </a:prstGeom>
        </p:spPr>
      </p:pic>
      <p:pic>
        <p:nvPicPr>
          <p:cNvPr id="33" name="Picture 3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1362456"/>
            <a:ext cx="576072" cy="694944"/>
          </a:xfrm>
          <a:prstGeom prst="rect">
            <a:avLst/>
          </a:prstGeom>
        </p:spPr>
      </p:pic>
      <p:pic>
        <p:nvPicPr>
          <p:cNvPr id="34" name="Picture 3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048256"/>
            <a:ext cx="576072" cy="694944"/>
          </a:xfrm>
          <a:prstGeom prst="rect">
            <a:avLst/>
          </a:prstGeom>
        </p:spPr>
      </p:pic>
      <p:pic>
        <p:nvPicPr>
          <p:cNvPr id="35" name="Picture 3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2734056"/>
            <a:ext cx="576072" cy="694944"/>
          </a:xfrm>
          <a:prstGeom prst="rect">
            <a:avLst/>
          </a:prstGeom>
        </p:spPr>
      </p:pic>
      <p:pic>
        <p:nvPicPr>
          <p:cNvPr id="36" name="Picture 3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94066"/>
            <a:ext cx="576072" cy="694944"/>
          </a:xfrm>
          <a:prstGeom prst="rect">
            <a:avLst/>
          </a:prstGeom>
        </p:spPr>
      </p:pic>
      <p:pic>
        <p:nvPicPr>
          <p:cNvPr id="37" name="Picture 3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0954" y="2743200"/>
            <a:ext cx="576072" cy="694944"/>
          </a:xfrm>
          <a:prstGeom prst="rect">
            <a:avLst/>
          </a:prstGeom>
        </p:spPr>
      </p:pic>
      <p:pic>
        <p:nvPicPr>
          <p:cNvPr id="39" name="Picture 3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3429000"/>
            <a:ext cx="576072" cy="694944"/>
          </a:xfrm>
          <a:prstGeom prst="rect">
            <a:avLst/>
          </a:prstGeom>
        </p:spPr>
      </p:pic>
      <p:pic>
        <p:nvPicPr>
          <p:cNvPr id="40" name="Picture 3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3438144"/>
            <a:ext cx="576072" cy="694944"/>
          </a:xfrm>
          <a:prstGeom prst="rect">
            <a:avLst/>
          </a:prstGeom>
        </p:spPr>
      </p:pic>
      <p:pic>
        <p:nvPicPr>
          <p:cNvPr id="41" name="Picture 40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123944"/>
            <a:ext cx="576072" cy="694944"/>
          </a:xfrm>
          <a:prstGeom prst="rect">
            <a:avLst/>
          </a:prstGeom>
        </p:spPr>
      </p:pic>
      <p:pic>
        <p:nvPicPr>
          <p:cNvPr id="42" name="Picture 4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4809744"/>
            <a:ext cx="576072" cy="694944"/>
          </a:xfrm>
          <a:prstGeom prst="rect">
            <a:avLst/>
          </a:prstGeom>
        </p:spPr>
      </p:pic>
      <p:pic>
        <p:nvPicPr>
          <p:cNvPr id="43" name="Picture 4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81610" y="5495544"/>
            <a:ext cx="576072" cy="694944"/>
          </a:xfrm>
          <a:prstGeom prst="rect">
            <a:avLst/>
          </a:prstGeom>
        </p:spPr>
      </p:pic>
      <p:pic>
        <p:nvPicPr>
          <p:cNvPr id="44" name="Picture 43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85800"/>
            <a:ext cx="576072" cy="694944"/>
          </a:xfrm>
          <a:prstGeom prst="rect">
            <a:avLst/>
          </a:prstGeom>
        </p:spPr>
      </p:pic>
      <p:pic>
        <p:nvPicPr>
          <p:cNvPr id="45" name="Picture 44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371600"/>
            <a:ext cx="576072" cy="694944"/>
          </a:xfrm>
          <a:prstGeom prst="rect">
            <a:avLst/>
          </a:prstGeom>
        </p:spPr>
      </p:pic>
      <p:pic>
        <p:nvPicPr>
          <p:cNvPr id="46" name="Picture 4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057400"/>
            <a:ext cx="576072" cy="694944"/>
          </a:xfrm>
          <a:prstGeom prst="rect">
            <a:avLst/>
          </a:prstGeom>
        </p:spPr>
      </p:pic>
      <p:pic>
        <p:nvPicPr>
          <p:cNvPr id="47" name="Picture 4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2743200"/>
            <a:ext cx="576072" cy="694944"/>
          </a:xfrm>
          <a:prstGeom prst="rect">
            <a:avLst/>
          </a:prstGeom>
        </p:spPr>
      </p:pic>
      <p:pic>
        <p:nvPicPr>
          <p:cNvPr id="48" name="Picture 4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6163056"/>
            <a:ext cx="576072" cy="694944"/>
          </a:xfrm>
          <a:prstGeom prst="rect">
            <a:avLst/>
          </a:prstGeom>
        </p:spPr>
      </p:pic>
      <p:pic>
        <p:nvPicPr>
          <p:cNvPr id="49" name="Picture 4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6163056"/>
            <a:ext cx="576072" cy="694944"/>
          </a:xfrm>
          <a:prstGeom prst="rect">
            <a:avLst/>
          </a:prstGeom>
        </p:spPr>
      </p:pic>
      <p:pic>
        <p:nvPicPr>
          <p:cNvPr id="50" name="Picture 49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4318" y="6163056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2247" t="2247" r="2247" b="2247"/>
          <a:stretch>
            <a:fillRect/>
          </a:stretch>
        </p:blipFill>
        <p:spPr>
          <a:xfrm>
            <a:off x="1257300" y="114300"/>
            <a:ext cx="6629400" cy="6629400"/>
          </a:xfrm>
          <a:prstGeom prst="rect">
            <a:avLst/>
          </a:prstGeom>
        </p:spPr>
      </p:pic>
      <p:pic>
        <p:nvPicPr>
          <p:cNvPr id="16" name="Picture 15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12159" y="76200"/>
            <a:ext cx="576072" cy="694944"/>
          </a:xfrm>
          <a:prstGeom prst="rect">
            <a:avLst/>
          </a:prstGeom>
        </p:spPr>
      </p:pic>
      <p:pic>
        <p:nvPicPr>
          <p:cNvPr id="17" name="Picture 16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121842"/>
            <a:ext cx="576072" cy="694944"/>
          </a:xfrm>
          <a:prstGeom prst="rect">
            <a:avLst/>
          </a:prstGeom>
        </p:spPr>
      </p:pic>
      <p:pic>
        <p:nvPicPr>
          <p:cNvPr id="18" name="Picture 17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29000"/>
            <a:ext cx="576072" cy="694944"/>
          </a:xfrm>
          <a:prstGeom prst="rect">
            <a:avLst/>
          </a:prstGeom>
        </p:spPr>
      </p:pic>
      <p:pic>
        <p:nvPicPr>
          <p:cNvPr id="19" name="Picture 18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447800"/>
            <a:ext cx="576072" cy="694944"/>
          </a:xfrm>
          <a:prstGeom prst="rect">
            <a:avLst/>
          </a:prstGeom>
        </p:spPr>
      </p:pic>
      <p:pic>
        <p:nvPicPr>
          <p:cNvPr id="22" name="Picture 21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6019800"/>
            <a:ext cx="576072" cy="694944"/>
          </a:xfrm>
          <a:prstGeom prst="rect">
            <a:avLst/>
          </a:prstGeom>
        </p:spPr>
      </p:pic>
      <p:pic>
        <p:nvPicPr>
          <p:cNvPr id="23" name="Picture 22" descr="dabomb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4038600"/>
            <a:ext cx="576072" cy="694944"/>
          </a:xfrm>
          <a:prstGeom prst="rect">
            <a:avLst/>
          </a:prstGeom>
        </p:spPr>
      </p:pic>
      <p:pic>
        <p:nvPicPr>
          <p:cNvPr id="7" name="Picture 6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15404"/>
            <a:ext cx="572986" cy="694898"/>
          </a:xfrm>
          <a:prstGeom prst="rect">
            <a:avLst/>
          </a:prstGeom>
          <a:ln w="635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" name="Picture 7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810302"/>
            <a:ext cx="572986" cy="69489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pic>
        <p:nvPicPr>
          <p:cNvPr id="10" name="Picture 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762000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1438702"/>
            <a:ext cx="572986" cy="694898"/>
          </a:xfrm>
          <a:prstGeom prst="rect">
            <a:avLst/>
          </a:prstGeom>
          <a:ln w="63500" cap="flat" cmpd="sng" algn="ctr">
            <a:solidFill>
              <a:srgbClr val="B7B7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Picture 19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4706204"/>
            <a:ext cx="572986" cy="694898"/>
          </a:xfrm>
          <a:prstGeom prst="rect">
            <a:avLst/>
          </a:prstGeom>
          <a:ln w="635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1" name="Picture 20" descr="dafla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5401102"/>
            <a:ext cx="572986" cy="694898"/>
          </a:xfrm>
          <a:prstGeom prst="rect">
            <a:avLst/>
          </a:prstGeom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TextBox 23"/>
          <p:cNvSpPr txBox="1"/>
          <p:nvPr/>
        </p:nvSpPr>
        <p:spPr>
          <a:xfrm>
            <a:off x="1371600" y="59436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4477663"/>
            <a:ext cx="1868450" cy="14659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4800" y="30480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Maximal entropy:</a:t>
            </a:r>
            <a:b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chemeClr val="bg1"/>
                </a:solidFill>
                <a:latin typeface="Georgia" pitchFamily="18" charset="0"/>
              </a:rPr>
              <a:t>log N bits (e.g., ≈ 25-30)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00" y="1447800"/>
            <a:ext cx="7504545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2343150" cy="226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98700"/>
            <a:ext cx="2343150" cy="226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0" y="4648200"/>
            <a:ext cx="2263435" cy="692497"/>
          </a:xfrm>
          <a:prstGeom prst="rect">
            <a:avLst/>
          </a:prstGeom>
          <a:solidFill>
            <a:srgbClr val="0B0A0B"/>
          </a:solidFill>
        </p:spPr>
        <p:txBody>
          <a:bodyPr wrap="none" rtlCol="0">
            <a:spAutoFit/>
          </a:bodyPr>
          <a:lstStyle/>
          <a:p>
            <a:r>
              <a:rPr lang="en-US" sz="3900" spc="-150" dirty="0" smtClean="0">
                <a:ln w="635" cap="flat" cmpd="sng" algn="ctr">
                  <a:solidFill>
                    <a:srgbClr val="FFFF00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CC3300"/>
                </a:solidFill>
                <a:latin typeface="Impact"/>
                <a:cs typeface="Impact"/>
              </a:rPr>
              <a:t>DIE HARDER</a:t>
            </a:r>
            <a:endParaRPr lang="en-US" sz="3900" spc="-150" dirty="0">
              <a:ln w="635" cap="flat" cmpd="sng" algn="ctr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CC3300"/>
              </a:solidFill>
              <a:latin typeface="Impact"/>
              <a:cs typeface="Impac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44.2 sec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925669"/>
            <a:ext cx="2514600" cy="64633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41.6 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41377"/>
            <a:ext cx="3962400" cy="5903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3239604"/>
            <a:ext cx="4210050" cy="1484796"/>
          </a:xfrm>
          <a:solidFill>
            <a:schemeClr val="tx1"/>
          </a:solidFill>
        </p:spPr>
        <p:txBody>
          <a:bodyPr anchor="t" anchorCtr="0">
            <a:normAutofit fontScale="90000"/>
          </a:bodyPr>
          <a:lstStyle/>
          <a:p>
            <a:pPr algn="l"/>
            <a:r>
              <a:rPr lang="en-US" b="1" cap="small" dirty="0" err="1" smtClean="0">
                <a:solidFill>
                  <a:schemeClr val="bg1"/>
                </a:solidFill>
                <a:latin typeface="Candara"/>
                <a:cs typeface="Candara"/>
              </a:rPr>
              <a:t>DieHarder</a:t>
            </a: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: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  <a:t>Securing the Heap</a:t>
            </a:r>
            <a:br>
              <a:rPr lang="en-US" b="1" cap="small" dirty="0" smtClean="0">
                <a:solidFill>
                  <a:schemeClr val="bg1"/>
                </a:solidFill>
                <a:latin typeface="Candara"/>
                <a:cs typeface="Candara"/>
              </a:rPr>
            </a:br>
            <a:endParaRPr lang="en-US" b="1" cap="small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8" name="Title 6"/>
          <p:cNvSpPr txBox="1">
            <a:spLocks/>
          </p:cNvSpPr>
          <p:nvPr/>
        </p:nvSpPr>
        <p:spPr>
          <a:xfrm>
            <a:off x="1993900" y="6122988"/>
            <a:ext cx="51816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200">
              <a:spcBef>
                <a:spcPct val="0"/>
              </a:spcBef>
            </a:pP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www.cs.umass.edu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/~emery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8587840">
            <a:off x="3162302" y="368045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8587840">
            <a:off x="3390898" y="3939542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8587840">
            <a:off x="3619494" y="4198627"/>
            <a:ext cx="990600" cy="457200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0597"/>
            <a:ext cx="6172200" cy="6690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57600"/>
            <a:ext cx="1905000" cy="172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8000"/>
          </a:blip>
          <a:stretch>
            <a:fillRect/>
          </a:stretch>
        </p:blipFill>
        <p:spPr>
          <a:xfrm>
            <a:off x="3467100" y="2133600"/>
            <a:ext cx="2209800" cy="2209800"/>
          </a:xfrm>
          <a:prstGeom prst="rect">
            <a:avLst/>
          </a:prstGeom>
        </p:spPr>
      </p:pic>
      <p:grpSp>
        <p:nvGrpSpPr>
          <p:cNvPr id="2" name="Group 9"/>
          <p:cNvGrpSpPr/>
          <p:nvPr/>
        </p:nvGrpSpPr>
        <p:grpSpPr>
          <a:xfrm rot="10800000">
            <a:off x="3162302" y="3680457"/>
            <a:ext cx="1447792" cy="975370"/>
            <a:chOff x="3162302" y="3680457"/>
            <a:chExt cx="1447792" cy="975370"/>
          </a:xfrm>
          <a:solidFill>
            <a:schemeClr val="tx1"/>
          </a:solidFill>
        </p:grpSpPr>
        <p:sp>
          <p:nvSpPr>
            <p:cNvPr id="6" name="Right Arrow 5"/>
            <p:cNvSpPr/>
            <p:nvPr/>
          </p:nvSpPr>
          <p:spPr>
            <a:xfrm rot="8587840">
              <a:off x="3162302" y="368045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 rot="8587840">
              <a:off x="3390898" y="3939542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 rot="8587840">
              <a:off x="3619494" y="4198627"/>
              <a:ext cx="990600" cy="457200"/>
            </a:xfrm>
            <a:prstGeom prst="rightArrow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49"/>
  <p:tag name="PICTUREFILESIZE" val="8965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SOURCE" val="\documentclass{slides}\pagestyle{empty}&#10;\begin{document}&#10;\begin{verbatim}&#10;char * f = new char[10];&#10;f[11] = 'x'; // adios heap&#10;\end{verbatim}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368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1893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20098</TotalTime>
  <Words>568</Words>
  <Application>Microsoft Macintosh PowerPoint</Application>
  <PresentationFormat>On-screen Show (4:3)</PresentationFormat>
  <Paragraphs>134</Paragraphs>
  <Slides>54</Slides>
  <Notes>33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Slide Master</vt:lpstr>
      <vt:lpstr>Office Theme</vt:lpstr>
      <vt:lpstr>Hardening C/C++ Programs Against Errors &amp; Attack</vt:lpstr>
      <vt:lpstr>Slide 2</vt:lpstr>
      <vt:lpstr>Slide 3</vt:lpstr>
      <vt:lpstr>DieHarder: Securing the Heap [ccs 2010] 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DieHarder: Securing the Heap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161</cp:revision>
  <dcterms:created xsi:type="dcterms:W3CDTF">2010-10-22T13:07:42Z</dcterms:created>
  <dcterms:modified xsi:type="dcterms:W3CDTF">2010-10-22T15:07:56Z</dcterms:modified>
</cp:coreProperties>
</file>